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600" r:id="rId2"/>
    <p:sldId id="574" r:id="rId3"/>
    <p:sldId id="615" r:id="rId4"/>
    <p:sldId id="616" r:id="rId5"/>
    <p:sldId id="619" r:id="rId6"/>
    <p:sldId id="645" r:id="rId7"/>
    <p:sldId id="617" r:id="rId8"/>
    <p:sldId id="618" r:id="rId9"/>
    <p:sldId id="621" r:id="rId10"/>
    <p:sldId id="620" r:id="rId11"/>
    <p:sldId id="622" r:id="rId12"/>
    <p:sldId id="623" r:id="rId13"/>
    <p:sldId id="624" r:id="rId14"/>
    <p:sldId id="625" r:id="rId15"/>
    <p:sldId id="628" r:id="rId16"/>
    <p:sldId id="630" r:id="rId17"/>
    <p:sldId id="629" r:id="rId18"/>
    <p:sldId id="626" r:id="rId19"/>
    <p:sldId id="632" r:id="rId20"/>
    <p:sldId id="627" r:id="rId21"/>
    <p:sldId id="636" r:id="rId22"/>
    <p:sldId id="634" r:id="rId23"/>
    <p:sldId id="638" r:id="rId24"/>
    <p:sldId id="637" r:id="rId25"/>
    <p:sldId id="631" r:id="rId26"/>
    <p:sldId id="639" r:id="rId27"/>
    <p:sldId id="640" r:id="rId28"/>
    <p:sldId id="642" r:id="rId29"/>
    <p:sldId id="641" r:id="rId30"/>
    <p:sldId id="643" r:id="rId31"/>
    <p:sldId id="633" r:id="rId3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9" autoAdjust="0"/>
    <p:restoredTop sz="94660"/>
  </p:normalViewPr>
  <p:slideViewPr>
    <p:cSldViewPr>
      <p:cViewPr>
        <p:scale>
          <a:sx n="90" d="100"/>
          <a:sy n="90" d="100"/>
        </p:scale>
        <p:origin x="1171" y="-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F0953-297B-4DEF-969F-2D07D1584796}" type="datetimeFigureOut">
              <a:rPr lang="hu-HU" smtClean="0"/>
              <a:pPr/>
              <a:t>2024. 06. 14.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3F399-9391-43B3-90FA-D6AB8366C82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868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2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1396619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11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4245751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12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424715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13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774127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14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3639650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15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880967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16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2197866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17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112177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18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499924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19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2747295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20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1240403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3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790285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21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3211543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22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578112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23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2444681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24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2349443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25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3870822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26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42532427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27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3898344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28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2005228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29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1258778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30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90289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4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24740957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31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3636886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5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405833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6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2698735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7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2762694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8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479582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9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3050251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2AC88-508E-44B8-9B7F-FFA23E2DBAFF}" type="slidenum">
              <a:rPr lang="hu-HU" smtClean="0"/>
              <a:pPr/>
              <a:t>10</a:t>
            </a:fld>
            <a:endParaRPr lang="hu-H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hu-HU"/>
              <a:t>Az interneten való böngészés több agyterületet aktivál, mint az olvasás. Akik rendszeresen interneten böngésznek, nagyobb rövidtávú memóriával rendelkeznek, a döntéshozatali és probléma megoldási régiókban nagyobb aktivitás mutatkozik</a:t>
            </a:r>
          </a:p>
        </p:txBody>
      </p:sp>
    </p:spTree>
    <p:extLst>
      <p:ext uri="{BB962C8B-B14F-4D97-AF65-F5344CB8AC3E}">
        <p14:creationId xmlns:p14="http://schemas.microsoft.com/office/powerpoint/2010/main" val="69742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6325-D30C-4201-8520-AEA48C76D962}" type="datetimeFigureOut">
              <a:rPr lang="hu-HU" smtClean="0"/>
              <a:pPr/>
              <a:t>2024. 06. 14.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DABC8-4E52-45FD-8D34-93B233E112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6325-D30C-4201-8520-AEA48C76D962}" type="datetimeFigureOut">
              <a:rPr lang="hu-HU" smtClean="0"/>
              <a:pPr/>
              <a:t>2024. 06. 14.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DABC8-4E52-45FD-8D34-93B233E112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6325-D30C-4201-8520-AEA48C76D962}" type="datetimeFigureOut">
              <a:rPr lang="hu-HU" smtClean="0"/>
              <a:pPr/>
              <a:t>2024. 06. 14.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DABC8-4E52-45FD-8D34-93B233E112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6325-D30C-4201-8520-AEA48C76D962}" type="datetimeFigureOut">
              <a:rPr lang="hu-HU" smtClean="0"/>
              <a:pPr/>
              <a:t>2024. 06. 14.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DABC8-4E52-45FD-8D34-93B233E112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6325-D30C-4201-8520-AEA48C76D962}" type="datetimeFigureOut">
              <a:rPr lang="hu-HU" smtClean="0"/>
              <a:pPr/>
              <a:t>2024. 06. 14.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DABC8-4E52-45FD-8D34-93B233E112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6325-D30C-4201-8520-AEA48C76D962}" type="datetimeFigureOut">
              <a:rPr lang="hu-HU" smtClean="0"/>
              <a:pPr/>
              <a:t>2024. 06. 14.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DABC8-4E52-45FD-8D34-93B233E112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6325-D30C-4201-8520-AEA48C76D962}" type="datetimeFigureOut">
              <a:rPr lang="hu-HU" smtClean="0"/>
              <a:pPr/>
              <a:t>2024. 06. 14.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DABC8-4E52-45FD-8D34-93B233E112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6325-D30C-4201-8520-AEA48C76D962}" type="datetimeFigureOut">
              <a:rPr lang="hu-HU" smtClean="0"/>
              <a:pPr/>
              <a:t>2024. 06. 14.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DABC8-4E52-45FD-8D34-93B233E112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6325-D30C-4201-8520-AEA48C76D962}" type="datetimeFigureOut">
              <a:rPr lang="hu-HU" smtClean="0"/>
              <a:pPr/>
              <a:t>2024. 06. 14.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DABC8-4E52-45FD-8D34-93B233E112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6325-D30C-4201-8520-AEA48C76D962}" type="datetimeFigureOut">
              <a:rPr lang="hu-HU" smtClean="0"/>
              <a:pPr/>
              <a:t>2024. 06. 14.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DABC8-4E52-45FD-8D34-93B233E112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56325-D30C-4201-8520-AEA48C76D962}" type="datetimeFigureOut">
              <a:rPr lang="hu-HU" smtClean="0"/>
              <a:pPr/>
              <a:t>2024. 06. 14.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DABC8-4E52-45FD-8D34-93B233E112B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56325-D30C-4201-8520-AEA48C76D962}" type="datetimeFigureOut">
              <a:rPr lang="hu-HU" smtClean="0"/>
              <a:pPr/>
              <a:t>2024. 06. 14.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DABC8-4E52-45FD-8D34-93B233E112B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272A5D6E-275F-46F1-A4C7-B3F6199A8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417334"/>
            <a:ext cx="6467062" cy="4747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689196-EBDA-4671-8ECF-28F01EF139E1}"/>
              </a:ext>
            </a:extLst>
          </p:cNvPr>
          <p:cNvSpPr txBox="1"/>
          <p:nvPr/>
        </p:nvSpPr>
        <p:spPr>
          <a:xfrm>
            <a:off x="-108012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MTA-AVKF Tanulási környezet kutatócsoport – A tanulási kudarcok megelőzése a tanulási környezet átalakításával az iskolai tanulás kezdetén</a:t>
            </a:r>
          </a:p>
          <a:p>
            <a:pPr algn="ctr"/>
            <a:r>
              <a:rPr lang="hu-HU" sz="2000" b="1" dirty="0">
                <a:solidFill>
                  <a:srgbClr val="FF0000"/>
                </a:solidFill>
              </a:rPr>
              <a:t>Ízelítő a pedagógusok fényképes beszámolóiból</a:t>
            </a:r>
            <a:endParaRPr lang="hu-HU" sz="2000" dirty="0">
              <a:solidFill>
                <a:srgbClr val="FF0000"/>
              </a:solidFill>
            </a:endParaRP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C6E71995-96D2-4069-B67C-AE13A8C56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2996952"/>
            <a:ext cx="2448272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1500"/>
              </a:spcBef>
              <a:buFontTx/>
              <a:buNone/>
            </a:pPr>
            <a:r>
              <a:rPr lang="en-GB" alt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A TANULÁSI KÖRNYEZET ÁTALAKÍTÁSA</a:t>
            </a:r>
            <a:endParaRPr lang="hu-HU" altLang="en-US" sz="2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955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73" y="161291"/>
            <a:ext cx="4933142" cy="659267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9512" y="1916832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Szent Kereszt Katolikus Általános Iskola és Óvoda</a:t>
            </a:r>
          </a:p>
          <a:p>
            <a:r>
              <a:rPr lang="hu-HU" b="1" dirty="0"/>
              <a:t>Bognárné Szabó Csilla</a:t>
            </a:r>
          </a:p>
          <a:p>
            <a:r>
              <a:rPr lang="hu-HU" dirty="0">
                <a:solidFill>
                  <a:srgbClr val="FF0000"/>
                </a:solidFill>
              </a:rPr>
              <a:t>Mozgáspihenő</a:t>
            </a:r>
          </a:p>
        </p:txBody>
      </p:sp>
    </p:spTree>
    <p:extLst>
      <p:ext uri="{BB962C8B-B14F-4D97-AF65-F5344CB8AC3E}">
        <p14:creationId xmlns:p14="http://schemas.microsoft.com/office/powerpoint/2010/main" val="15656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69F7E8B-7AB5-4908-8C66-0FAEB3F9F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78" y="1593225"/>
            <a:ext cx="7425322" cy="417465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07942E2-0EC3-4069-89E3-4812C6D07220}"/>
              </a:ext>
            </a:extLst>
          </p:cNvPr>
          <p:cNvSpPr txBox="1"/>
          <p:nvPr/>
        </p:nvSpPr>
        <p:spPr>
          <a:xfrm>
            <a:off x="2378484" y="236415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Váci Petőfi Sándor Általános Iskola</a:t>
            </a:r>
          </a:p>
          <a:p>
            <a:r>
              <a:rPr lang="hu-HU" b="1" dirty="0" err="1"/>
              <a:t>Tőrincsiné</a:t>
            </a:r>
            <a:r>
              <a:rPr lang="hu-HU" b="1" dirty="0"/>
              <a:t> Széles Gyöngyi</a:t>
            </a:r>
          </a:p>
          <a:p>
            <a:r>
              <a:rPr lang="hu-HU" dirty="0">
                <a:solidFill>
                  <a:srgbClr val="FF0000"/>
                </a:solidFill>
              </a:rPr>
              <a:t>Énekes Játékok</a:t>
            </a:r>
          </a:p>
        </p:txBody>
      </p:sp>
    </p:spTree>
    <p:extLst>
      <p:ext uri="{BB962C8B-B14F-4D97-AF65-F5344CB8AC3E}">
        <p14:creationId xmlns:p14="http://schemas.microsoft.com/office/powerpoint/2010/main" val="36217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C6FF529-E4EE-49E2-83CB-7E97B7101B05}"/>
              </a:ext>
            </a:extLst>
          </p:cNvPr>
          <p:cNvSpPr txBox="1"/>
          <p:nvPr/>
        </p:nvSpPr>
        <p:spPr>
          <a:xfrm>
            <a:off x="366314" y="5738265"/>
            <a:ext cx="6285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Balassagyarmati Dózsa </a:t>
            </a:r>
            <a:r>
              <a:rPr lang="hu-HU" dirty="0" err="1" smtClean="0"/>
              <a:t>györgy</a:t>
            </a:r>
            <a:r>
              <a:rPr lang="hu-HU" dirty="0" smtClean="0"/>
              <a:t> Általános </a:t>
            </a:r>
            <a:r>
              <a:rPr lang="hu-HU" dirty="0"/>
              <a:t>Iskola</a:t>
            </a:r>
          </a:p>
          <a:p>
            <a:r>
              <a:rPr lang="hu-HU" b="1" dirty="0" smtClean="0"/>
              <a:t>Bárányné </a:t>
            </a:r>
            <a:r>
              <a:rPr lang="hu-HU" b="1" dirty="0" err="1" smtClean="0"/>
              <a:t>Homor</a:t>
            </a:r>
            <a:r>
              <a:rPr lang="hu-HU" b="1" dirty="0" smtClean="0"/>
              <a:t> Ildikó</a:t>
            </a:r>
            <a:endParaRPr lang="hu-HU" b="1" dirty="0"/>
          </a:p>
          <a:p>
            <a:r>
              <a:rPr lang="hu-HU" dirty="0" smtClean="0">
                <a:solidFill>
                  <a:srgbClr val="FF0000"/>
                </a:solidFill>
              </a:rPr>
              <a:t>Ujjtudatosság fejlesztése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35878" y="359748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28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34" y="199358"/>
            <a:ext cx="6237056" cy="623705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21620" y="1651928"/>
            <a:ext cx="2222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Szent </a:t>
            </a:r>
            <a:r>
              <a:rPr lang="hu-HU" dirty="0"/>
              <a:t>K</a:t>
            </a:r>
            <a:r>
              <a:rPr lang="hu-HU" dirty="0" smtClean="0"/>
              <a:t>ereszt Katolikus Általános Iskola és Óvoda</a:t>
            </a:r>
          </a:p>
          <a:p>
            <a:r>
              <a:rPr lang="hu-HU" b="1" dirty="0" smtClean="0"/>
              <a:t>Berkó Edit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Téralkotás tanuláshoz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50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11111" y="5646916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Váci Árpád Fejedelem Általános Iskola</a:t>
            </a:r>
          </a:p>
          <a:p>
            <a:r>
              <a:rPr lang="hu-HU" b="1" dirty="0" smtClean="0"/>
              <a:t>Egri-Illés Ágnes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Ujjtudatosság fejlesztése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14" y="101957"/>
            <a:ext cx="6947645" cy="52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32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58261"/>
            <a:ext cx="6677036" cy="500777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2350" y="5454173"/>
            <a:ext cx="5865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Nógrádmegyeri Mikszáth Kálmán Általános Iskola</a:t>
            </a:r>
          </a:p>
          <a:p>
            <a:r>
              <a:rPr lang="hu-HU" b="1" dirty="0" smtClean="0"/>
              <a:t>Kovács Sándorné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Betűk képekben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61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4109" y="1066171"/>
            <a:ext cx="6288413" cy="471631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9513" y="1844824"/>
            <a:ext cx="3229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Isaszegi Damjanich János Általános Iskola </a:t>
            </a:r>
          </a:p>
          <a:p>
            <a:r>
              <a:rPr lang="hu-HU" b="1" dirty="0" smtClean="0"/>
              <a:t>Hortobágyi Beatrix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Mozgáspihenő 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47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7505" y="1916832"/>
            <a:ext cx="342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Isaszegi Damjanich János Általános Iskola </a:t>
            </a:r>
          </a:p>
          <a:p>
            <a:r>
              <a:rPr lang="hu-HU" b="1" dirty="0" smtClean="0"/>
              <a:t>Rácz Gáborné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Szabadtér, élettér, mozgástér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1935" y="1020377"/>
            <a:ext cx="6499341" cy="487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11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37589"/>
            <a:ext cx="7656850" cy="43924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80996" y="5798470"/>
            <a:ext cx="5220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Váci Juhász Gyula Általános Iskola</a:t>
            </a:r>
          </a:p>
          <a:p>
            <a:r>
              <a:rPr lang="hu-HU" b="1" dirty="0" err="1" smtClean="0"/>
              <a:t>Batthányi</a:t>
            </a:r>
            <a:r>
              <a:rPr lang="hu-HU" b="1" dirty="0" smtClean="0"/>
              <a:t> Mária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Mondókák mozgással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7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01550" y="1978397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Kosdi</a:t>
            </a:r>
            <a:r>
              <a:rPr lang="hu-HU" dirty="0" smtClean="0"/>
              <a:t> Arany János Általános Iskola</a:t>
            </a:r>
          </a:p>
          <a:p>
            <a:r>
              <a:rPr lang="hu-HU" b="1" dirty="0" err="1" smtClean="0"/>
              <a:t>Véglesi</a:t>
            </a:r>
            <a:r>
              <a:rPr lang="hu-HU" b="1" dirty="0" smtClean="0"/>
              <a:t> Andrea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Mozgásfejlesztés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45" y="199768"/>
            <a:ext cx="4508750" cy="60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4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0" y="548680"/>
            <a:ext cx="4460610" cy="594748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79511" y="1916832"/>
            <a:ext cx="3303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Rimóci</a:t>
            </a:r>
            <a:r>
              <a:rPr lang="hu-HU" dirty="0"/>
              <a:t> Szent István Általános Iskola</a:t>
            </a:r>
          </a:p>
          <a:p>
            <a:r>
              <a:rPr lang="hu-HU" b="1" dirty="0" err="1"/>
              <a:t>Fedelinné</a:t>
            </a:r>
            <a:r>
              <a:rPr lang="hu-HU" b="1" dirty="0"/>
              <a:t> Kanyó Adrienn</a:t>
            </a:r>
          </a:p>
          <a:p>
            <a:r>
              <a:rPr lang="hu-HU" dirty="0">
                <a:solidFill>
                  <a:srgbClr val="FF0000"/>
                </a:solidFill>
              </a:rPr>
              <a:t>Mondókák mozgással</a:t>
            </a:r>
          </a:p>
        </p:txBody>
      </p:sp>
    </p:spTree>
    <p:extLst>
      <p:ext uri="{BB962C8B-B14F-4D97-AF65-F5344CB8AC3E}">
        <p14:creationId xmlns:p14="http://schemas.microsoft.com/office/powerpoint/2010/main" val="3820666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79512" y="1788098"/>
            <a:ext cx="3464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Sződligeti Gárdonyi Géza Általános Iskola</a:t>
            </a:r>
          </a:p>
          <a:p>
            <a:r>
              <a:rPr lang="hu-HU" b="1" dirty="0" smtClean="0"/>
              <a:t>Tóthné Móczár Orsolya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Szabadtér, élettér, mozgástér 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66" y="201567"/>
            <a:ext cx="4674479" cy="62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4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57011" y="5664075"/>
            <a:ext cx="6516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Németh Kálmán Általános Iskola</a:t>
            </a:r>
          </a:p>
          <a:p>
            <a:r>
              <a:rPr lang="hu-HU" b="1" dirty="0" smtClean="0"/>
              <a:t>Lukácsné </a:t>
            </a:r>
            <a:r>
              <a:rPr lang="hu-HU" b="1" dirty="0" err="1" smtClean="0"/>
              <a:t>Rozovlyán</a:t>
            </a:r>
            <a:r>
              <a:rPr lang="hu-HU" b="1" dirty="0" smtClean="0"/>
              <a:t> Zsuzsanna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Beszélő (tanulási) terek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35696" y="325542"/>
            <a:ext cx="706827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87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01692" y="5360574"/>
            <a:ext cx="6834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Kosdi</a:t>
            </a:r>
            <a:r>
              <a:rPr lang="hu-HU" dirty="0" smtClean="0"/>
              <a:t> Arany </a:t>
            </a:r>
            <a:r>
              <a:rPr lang="hu-HU" dirty="0"/>
              <a:t>J</a:t>
            </a:r>
            <a:r>
              <a:rPr lang="hu-HU" dirty="0" smtClean="0"/>
              <a:t>ános Általános Iskola</a:t>
            </a:r>
          </a:p>
          <a:p>
            <a:r>
              <a:rPr lang="hu-HU" b="1" dirty="0" err="1" smtClean="0"/>
              <a:t>Ziman</a:t>
            </a:r>
            <a:r>
              <a:rPr lang="hu-HU" b="1" dirty="0" smtClean="0"/>
              <a:t> Réka 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Mozgásfejlesztés 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14" y="161807"/>
            <a:ext cx="6896793" cy="517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19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79511" y="1988840"/>
            <a:ext cx="3690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Váci Petőfi Sándor Általános Iskola</a:t>
            </a:r>
          </a:p>
          <a:p>
            <a:r>
              <a:rPr lang="hu-HU" b="1" dirty="0" smtClean="0"/>
              <a:t>Turi-</a:t>
            </a:r>
            <a:r>
              <a:rPr lang="hu-HU" b="1" dirty="0" err="1" smtClean="0"/>
              <a:t>Gabrielisz</a:t>
            </a:r>
            <a:r>
              <a:rPr lang="hu-HU" b="1" dirty="0" smtClean="0"/>
              <a:t> Ágnes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Tanulás játékkal, tanulókártyák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1650" y="1565430"/>
            <a:ext cx="6445961" cy="378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10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22300" y="5530229"/>
            <a:ext cx="6551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Tiszaparti Római Katolikus Általános Iskola és Gimnázium</a:t>
            </a:r>
          </a:p>
          <a:p>
            <a:r>
              <a:rPr lang="hu-HU" b="1" dirty="0" smtClean="0"/>
              <a:t>Nagy Zsuzsanna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Mozgáspihenő 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1" y="1578894"/>
            <a:ext cx="8706338" cy="382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94" y="1609521"/>
            <a:ext cx="7183182" cy="404054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99066" y="5769801"/>
            <a:ext cx="6384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Váci Juhász Gyula Általános Iskola</a:t>
            </a:r>
          </a:p>
          <a:p>
            <a:r>
              <a:rPr lang="hu-HU" b="1" dirty="0" smtClean="0"/>
              <a:t>Károly Melinda</a:t>
            </a:r>
          </a:p>
          <a:p>
            <a:r>
              <a:rPr lang="hu-HU" dirty="0" err="1" smtClean="0">
                <a:solidFill>
                  <a:srgbClr val="FF0000"/>
                </a:solidFill>
              </a:rPr>
              <a:t>Mondrian</a:t>
            </a:r>
            <a:r>
              <a:rPr lang="hu-HU" dirty="0" smtClean="0">
                <a:solidFill>
                  <a:srgbClr val="FF0000"/>
                </a:solidFill>
              </a:rPr>
              <a:t> blokkok használata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6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55868" y="5835285"/>
            <a:ext cx="8036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Balassagyarmati Dózsa György Általános Iskola</a:t>
            </a:r>
          </a:p>
          <a:p>
            <a:r>
              <a:rPr lang="hu-HU" b="1" dirty="0" smtClean="0"/>
              <a:t>Benkóné Horváth Edina</a:t>
            </a:r>
          </a:p>
          <a:p>
            <a:r>
              <a:rPr lang="hu-HU" dirty="0" err="1" smtClean="0">
                <a:solidFill>
                  <a:srgbClr val="FF0000"/>
                </a:solidFill>
              </a:rPr>
              <a:t>Mondrian</a:t>
            </a:r>
            <a:r>
              <a:rPr lang="hu-HU" dirty="0" smtClean="0">
                <a:solidFill>
                  <a:srgbClr val="FF0000"/>
                </a:solidFill>
              </a:rPr>
              <a:t> blokkok használata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65744" y="395675"/>
            <a:ext cx="7112536" cy="53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42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84365" y="5353954"/>
            <a:ext cx="7485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Szent Angéla Ferences Általános Iskola és Gimnázium</a:t>
            </a:r>
          </a:p>
          <a:p>
            <a:r>
              <a:rPr lang="hu-HU" b="1" dirty="0" err="1" smtClean="0"/>
              <a:t>Győryné</a:t>
            </a:r>
            <a:r>
              <a:rPr lang="hu-HU" b="1" dirty="0" smtClean="0"/>
              <a:t> </a:t>
            </a:r>
            <a:r>
              <a:rPr lang="hu-HU" b="1" dirty="0" err="1"/>
              <a:t>G</a:t>
            </a:r>
            <a:r>
              <a:rPr lang="hu-HU" b="1" dirty="0" err="1" smtClean="0"/>
              <a:t>erbely</a:t>
            </a:r>
            <a:r>
              <a:rPr lang="hu-HU" b="1" dirty="0" smtClean="0"/>
              <a:t> Leonóra Györgyi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Pókábra- módszer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65" y="1308652"/>
            <a:ext cx="8316031" cy="37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71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84365" y="5353954"/>
            <a:ext cx="7485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Nógrádmegyeri Mikszáth Kálmán Általános Iskola</a:t>
            </a:r>
          </a:p>
          <a:p>
            <a:r>
              <a:rPr lang="hu-HU" b="1" dirty="0" err="1" smtClean="0"/>
              <a:t>Unyiné</a:t>
            </a:r>
            <a:r>
              <a:rPr lang="hu-HU" b="1" dirty="0" smtClean="0"/>
              <a:t> Kovács Szabina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Betűk képekben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76" y="126159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68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55576" y="5536098"/>
            <a:ext cx="6110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Varsányi Hunyadi János Általános Iskola Őrhalom</a:t>
            </a:r>
          </a:p>
          <a:p>
            <a:r>
              <a:rPr lang="hu-HU" b="1" dirty="0" smtClean="0"/>
              <a:t>Horváth Nikoletta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Mozgáspihenő 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7269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7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379146" y="5746535"/>
            <a:ext cx="8514550" cy="9497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Váci Radnóti Miklós Általános Iskola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900" b="1" dirty="0" err="1">
                <a:latin typeface="+mj-lt"/>
                <a:ea typeface="+mj-ea"/>
                <a:cs typeface="+mj-cs"/>
              </a:rPr>
              <a:t>Kosdi-Hliniczky</a:t>
            </a:r>
            <a:r>
              <a:rPr lang="hu-HU" sz="2000" b="1" dirty="0">
                <a:latin typeface="+mj-lt"/>
                <a:ea typeface="+mj-ea"/>
                <a:cs typeface="+mj-cs"/>
              </a:rPr>
              <a:t> Zsuzsanna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Egyértelmű szabályok</a:t>
            </a:r>
            <a:endParaRPr kumimoji="0" lang="en-US" sz="2000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464" y="315976"/>
            <a:ext cx="6965096" cy="522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77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55576" y="5536098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Váci Árpád Fejedelem Általános Iskola </a:t>
            </a:r>
          </a:p>
          <a:p>
            <a:r>
              <a:rPr lang="hu-HU" b="1" dirty="0" smtClean="0"/>
              <a:t>Dérné </a:t>
            </a:r>
            <a:r>
              <a:rPr lang="hu-HU" b="1" dirty="0" err="1" smtClean="0"/>
              <a:t>Laczhegyi</a:t>
            </a:r>
            <a:r>
              <a:rPr lang="hu-HU" b="1" dirty="0" smtClean="0"/>
              <a:t> Zsuzsanna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Ujjtudatosság fejlesztése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18" y="249010"/>
            <a:ext cx="6804248" cy="512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33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7242"/>
            <a:ext cx="4515966" cy="602128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11560" y="1988840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Kosdi</a:t>
            </a:r>
            <a:r>
              <a:rPr lang="hu-HU" dirty="0" smtClean="0"/>
              <a:t> Arany </a:t>
            </a:r>
            <a:r>
              <a:rPr lang="hu-HU" dirty="0"/>
              <a:t>J</a:t>
            </a:r>
            <a:r>
              <a:rPr lang="hu-HU" dirty="0" smtClean="0"/>
              <a:t>ános Általános Iskola</a:t>
            </a:r>
          </a:p>
          <a:p>
            <a:r>
              <a:rPr lang="hu-HU" b="1" dirty="0" err="1" smtClean="0"/>
              <a:t>Véglesi</a:t>
            </a:r>
            <a:r>
              <a:rPr lang="hu-HU" b="1" dirty="0" smtClean="0"/>
              <a:t> Andrea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Beszélő (tanulási) terek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14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73" y="351984"/>
            <a:ext cx="4808803" cy="614468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7504" y="1844824"/>
            <a:ext cx="3551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Ráday Gedeon Általános Iskola</a:t>
            </a:r>
          </a:p>
          <a:p>
            <a:r>
              <a:rPr lang="hu-HU" b="1" dirty="0"/>
              <a:t>Horváth Pálné</a:t>
            </a:r>
          </a:p>
          <a:p>
            <a:r>
              <a:rPr lang="hu-HU" dirty="0">
                <a:solidFill>
                  <a:srgbClr val="FF0000"/>
                </a:solidFill>
              </a:rPr>
              <a:t>Forgó tanterem</a:t>
            </a:r>
          </a:p>
        </p:txBody>
      </p:sp>
    </p:spTree>
    <p:extLst>
      <p:ext uri="{BB962C8B-B14F-4D97-AF65-F5344CB8AC3E}">
        <p14:creationId xmlns:p14="http://schemas.microsoft.com/office/powerpoint/2010/main" val="3468376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067" y="218324"/>
            <a:ext cx="4654706" cy="619912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07504" y="1844824"/>
            <a:ext cx="3804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Tiszaparti Római Katolikus Általános Iskola és Gimnázium</a:t>
            </a:r>
          </a:p>
          <a:p>
            <a:r>
              <a:rPr lang="hu-HU" b="1" dirty="0"/>
              <a:t>Baráth Ágnes</a:t>
            </a:r>
          </a:p>
          <a:p>
            <a:r>
              <a:rPr lang="hu-HU" dirty="0">
                <a:solidFill>
                  <a:srgbClr val="FF0000"/>
                </a:solidFill>
              </a:rPr>
              <a:t>Ujjtudatosság fejlesztése</a:t>
            </a:r>
          </a:p>
        </p:txBody>
      </p:sp>
    </p:spTree>
    <p:extLst>
      <p:ext uri="{BB962C8B-B14F-4D97-AF65-F5344CB8AC3E}">
        <p14:creationId xmlns:p14="http://schemas.microsoft.com/office/powerpoint/2010/main" val="609316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43181" y="1694476"/>
            <a:ext cx="3509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Magyarnándori Általános </a:t>
            </a:r>
            <a:r>
              <a:rPr lang="hu-HU" dirty="0"/>
              <a:t>Iskola </a:t>
            </a:r>
          </a:p>
          <a:p>
            <a:r>
              <a:rPr lang="hu-HU" b="1" dirty="0" smtClean="0"/>
              <a:t>Simonné Pap Dorottya</a:t>
            </a:r>
            <a:endParaRPr lang="hu-HU" b="1" dirty="0"/>
          </a:p>
          <a:p>
            <a:r>
              <a:rPr lang="hu-HU" dirty="0" smtClean="0">
                <a:solidFill>
                  <a:srgbClr val="FF0000"/>
                </a:solidFill>
              </a:rPr>
              <a:t>Szabadtér, élettér, mozgástér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98" y="21135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85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66" y="219629"/>
            <a:ext cx="6327528" cy="536961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39552" y="5767882"/>
            <a:ext cx="8218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Ráday Gedeon Általános Iskola</a:t>
            </a:r>
          </a:p>
          <a:p>
            <a:r>
              <a:rPr lang="hu-HU" b="1" dirty="0"/>
              <a:t>Lucza Márta</a:t>
            </a:r>
          </a:p>
          <a:p>
            <a:r>
              <a:rPr lang="hu-HU" dirty="0">
                <a:solidFill>
                  <a:srgbClr val="FF0000"/>
                </a:solidFill>
              </a:rPr>
              <a:t>Mondókák mozgással</a:t>
            </a:r>
          </a:p>
        </p:txBody>
      </p:sp>
    </p:spTree>
    <p:extLst>
      <p:ext uri="{BB962C8B-B14F-4D97-AF65-F5344CB8AC3E}">
        <p14:creationId xmlns:p14="http://schemas.microsoft.com/office/powerpoint/2010/main" val="182771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43181" y="1694476"/>
            <a:ext cx="3509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Magyarnándori Általános </a:t>
            </a:r>
            <a:r>
              <a:rPr lang="hu-HU" dirty="0"/>
              <a:t>Iskola </a:t>
            </a:r>
          </a:p>
          <a:p>
            <a:r>
              <a:rPr lang="hu-HU" b="1" dirty="0" err="1" smtClean="0"/>
              <a:t>Antóni</a:t>
            </a:r>
            <a:r>
              <a:rPr lang="hu-HU" b="1" dirty="0" smtClean="0"/>
              <a:t> Józsefné</a:t>
            </a:r>
            <a:endParaRPr lang="hu-HU" b="1" dirty="0"/>
          </a:p>
          <a:p>
            <a:r>
              <a:rPr lang="hu-HU" dirty="0" smtClean="0">
                <a:solidFill>
                  <a:srgbClr val="FF0000"/>
                </a:solidFill>
              </a:rPr>
              <a:t>Rendezés és mintázatok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72" y="371512"/>
            <a:ext cx="4251135" cy="56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33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5">
            <a:extLst>
              <a:ext uri="{FF2B5EF4-FFF2-40B4-BE49-F238E27FC236}">
                <a16:creationId xmlns:a16="http://schemas.microsoft.com/office/drawing/2014/main" id="{BF32F577-A829-43C7-8ACB-428EBFBE1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" y="61785"/>
            <a:ext cx="1807608" cy="1363518"/>
          </a:xfrm>
          <a:prstGeom prst="rect">
            <a:avLst/>
          </a:prstGeom>
        </p:spPr>
      </p:pic>
      <p:sp>
        <p:nvSpPr>
          <p:cNvPr id="67" name="Cím 5">
            <a:extLst>
              <a:ext uri="{FF2B5EF4-FFF2-40B4-BE49-F238E27FC236}">
                <a16:creationId xmlns:a16="http://schemas.microsoft.com/office/drawing/2014/main" id="{3123DFEB-8A27-4954-89F0-76B7630DC27E}"/>
              </a:ext>
            </a:extLst>
          </p:cNvPr>
          <p:cNvSpPr txBox="1">
            <a:spLocks/>
          </p:cNvSpPr>
          <p:nvPr/>
        </p:nvSpPr>
        <p:spPr>
          <a:xfrm>
            <a:off x="722300" y="4321726"/>
            <a:ext cx="144016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Cím 5">
            <a:extLst>
              <a:ext uri="{FF2B5EF4-FFF2-40B4-BE49-F238E27FC236}">
                <a16:creationId xmlns:a16="http://schemas.microsoft.com/office/drawing/2014/main" id="{2B9CA431-D845-4A7B-A2A0-0D45808E7E68}"/>
              </a:ext>
            </a:extLst>
          </p:cNvPr>
          <p:cNvSpPr txBox="1">
            <a:spLocks/>
          </p:cNvSpPr>
          <p:nvPr/>
        </p:nvSpPr>
        <p:spPr>
          <a:xfrm>
            <a:off x="6655481" y="4531598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Cím 5">
            <a:extLst>
              <a:ext uri="{FF2B5EF4-FFF2-40B4-BE49-F238E27FC236}">
                <a16:creationId xmlns:a16="http://schemas.microsoft.com/office/drawing/2014/main" id="{66150D1A-6C8F-4576-92F2-606ED593CA6A}"/>
              </a:ext>
            </a:extLst>
          </p:cNvPr>
          <p:cNvSpPr txBox="1">
            <a:spLocks/>
          </p:cNvSpPr>
          <p:nvPr/>
        </p:nvSpPr>
        <p:spPr>
          <a:xfrm>
            <a:off x="5114788" y="4171558"/>
            <a:ext cx="1259632" cy="5516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1" name="Cím 5">
            <a:extLst>
              <a:ext uri="{FF2B5EF4-FFF2-40B4-BE49-F238E27FC236}">
                <a16:creationId xmlns:a16="http://schemas.microsoft.com/office/drawing/2014/main" id="{5E70C76A-F552-44CB-9612-B9237D191400}"/>
              </a:ext>
            </a:extLst>
          </p:cNvPr>
          <p:cNvSpPr txBox="1">
            <a:spLocks/>
          </p:cNvSpPr>
          <p:nvPr/>
        </p:nvSpPr>
        <p:spPr>
          <a:xfrm>
            <a:off x="7043471" y="386987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Cím 5">
            <a:extLst>
              <a:ext uri="{FF2B5EF4-FFF2-40B4-BE49-F238E27FC236}">
                <a16:creationId xmlns:a16="http://schemas.microsoft.com/office/drawing/2014/main" id="{E999CCCB-F35E-45D0-80A4-5C3F9D775218}"/>
              </a:ext>
            </a:extLst>
          </p:cNvPr>
          <p:cNvSpPr txBox="1">
            <a:spLocks/>
          </p:cNvSpPr>
          <p:nvPr/>
        </p:nvSpPr>
        <p:spPr>
          <a:xfrm>
            <a:off x="6311606" y="3205602"/>
            <a:ext cx="1336074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Cím 5">
            <a:extLst>
              <a:ext uri="{FF2B5EF4-FFF2-40B4-BE49-F238E27FC236}">
                <a16:creationId xmlns:a16="http://schemas.microsoft.com/office/drawing/2014/main" id="{992B9FBB-44F3-40E5-A0B9-8780D64D99A1}"/>
              </a:ext>
            </a:extLst>
          </p:cNvPr>
          <p:cNvSpPr txBox="1">
            <a:spLocks/>
          </p:cNvSpPr>
          <p:nvPr/>
        </p:nvSpPr>
        <p:spPr>
          <a:xfrm>
            <a:off x="7380056" y="3208302"/>
            <a:ext cx="827584" cy="4320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5" name="Cím 5">
            <a:extLst>
              <a:ext uri="{FF2B5EF4-FFF2-40B4-BE49-F238E27FC236}">
                <a16:creationId xmlns:a16="http://schemas.microsoft.com/office/drawing/2014/main" id="{6DA92310-000B-4C43-9480-2A3BA991FBB6}"/>
              </a:ext>
            </a:extLst>
          </p:cNvPr>
          <p:cNvSpPr txBox="1">
            <a:spLocks/>
          </p:cNvSpPr>
          <p:nvPr/>
        </p:nvSpPr>
        <p:spPr>
          <a:xfrm>
            <a:off x="4617390" y="4017614"/>
            <a:ext cx="1259632" cy="4137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9" name="Cím 5">
            <a:extLst>
              <a:ext uri="{FF2B5EF4-FFF2-40B4-BE49-F238E27FC236}">
                <a16:creationId xmlns:a16="http://schemas.microsoft.com/office/drawing/2014/main" id="{9BE8D4DF-2748-46E4-AE2F-5454D7A01F46}"/>
              </a:ext>
            </a:extLst>
          </p:cNvPr>
          <p:cNvSpPr txBox="1">
            <a:spLocks/>
          </p:cNvSpPr>
          <p:nvPr/>
        </p:nvSpPr>
        <p:spPr>
          <a:xfrm>
            <a:off x="4605428" y="4686330"/>
            <a:ext cx="1566428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0" name="Cím 5">
            <a:extLst>
              <a:ext uri="{FF2B5EF4-FFF2-40B4-BE49-F238E27FC236}">
                <a16:creationId xmlns:a16="http://schemas.microsoft.com/office/drawing/2014/main" id="{4CE5596C-F04A-477E-9DB0-96A0163A7BB2}"/>
              </a:ext>
            </a:extLst>
          </p:cNvPr>
          <p:cNvSpPr txBox="1">
            <a:spLocks/>
          </p:cNvSpPr>
          <p:nvPr/>
        </p:nvSpPr>
        <p:spPr>
          <a:xfrm>
            <a:off x="7119745" y="2646241"/>
            <a:ext cx="1447131" cy="7819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4" name="Cím 5">
            <a:extLst>
              <a:ext uri="{FF2B5EF4-FFF2-40B4-BE49-F238E27FC236}">
                <a16:creationId xmlns:a16="http://schemas.microsoft.com/office/drawing/2014/main" id="{08E8176C-1A2F-40ED-B3BA-6378E85D910F}"/>
              </a:ext>
            </a:extLst>
          </p:cNvPr>
          <p:cNvSpPr txBox="1">
            <a:spLocks/>
          </p:cNvSpPr>
          <p:nvPr/>
        </p:nvSpPr>
        <p:spPr>
          <a:xfrm>
            <a:off x="5688494" y="2976146"/>
            <a:ext cx="1547664" cy="3417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5" name="Cím 5">
            <a:extLst>
              <a:ext uri="{FF2B5EF4-FFF2-40B4-BE49-F238E27FC236}">
                <a16:creationId xmlns:a16="http://schemas.microsoft.com/office/drawing/2014/main" id="{DF2ABB62-AFEF-44EC-814A-489CDC066B10}"/>
              </a:ext>
            </a:extLst>
          </p:cNvPr>
          <p:cNvSpPr txBox="1">
            <a:spLocks/>
          </p:cNvSpPr>
          <p:nvPr/>
        </p:nvSpPr>
        <p:spPr>
          <a:xfrm>
            <a:off x="5606362" y="2577761"/>
            <a:ext cx="1259632" cy="5406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6" name="Cím 5">
            <a:extLst>
              <a:ext uri="{FF2B5EF4-FFF2-40B4-BE49-F238E27FC236}">
                <a16:creationId xmlns:a16="http://schemas.microsoft.com/office/drawing/2014/main" id="{49C75099-C5E7-41DC-96ED-1BDCCB603E87}"/>
              </a:ext>
            </a:extLst>
          </p:cNvPr>
          <p:cNvSpPr txBox="1">
            <a:spLocks/>
          </p:cNvSpPr>
          <p:nvPr/>
        </p:nvSpPr>
        <p:spPr>
          <a:xfrm>
            <a:off x="5761211" y="5410013"/>
            <a:ext cx="1512168" cy="5081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8" name="Cím 5">
            <a:extLst>
              <a:ext uri="{FF2B5EF4-FFF2-40B4-BE49-F238E27FC236}">
                <a16:creationId xmlns:a16="http://schemas.microsoft.com/office/drawing/2014/main" id="{916EDA39-33D9-465E-853C-ECCB7BBE6487}"/>
              </a:ext>
            </a:extLst>
          </p:cNvPr>
          <p:cNvSpPr txBox="1">
            <a:spLocks/>
          </p:cNvSpPr>
          <p:nvPr/>
        </p:nvSpPr>
        <p:spPr>
          <a:xfrm>
            <a:off x="3107314" y="3972460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0" name="Cím 5">
            <a:extLst>
              <a:ext uri="{FF2B5EF4-FFF2-40B4-BE49-F238E27FC236}">
                <a16:creationId xmlns:a16="http://schemas.microsoft.com/office/drawing/2014/main" id="{D9A3D175-569C-4E2D-A3A6-B2E193DB97B6}"/>
              </a:ext>
            </a:extLst>
          </p:cNvPr>
          <p:cNvSpPr txBox="1">
            <a:spLocks/>
          </p:cNvSpPr>
          <p:nvPr/>
        </p:nvSpPr>
        <p:spPr>
          <a:xfrm>
            <a:off x="2953643" y="4335255"/>
            <a:ext cx="1475656" cy="4528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1" name="Cím 5">
            <a:extLst>
              <a:ext uri="{FF2B5EF4-FFF2-40B4-BE49-F238E27FC236}">
                <a16:creationId xmlns:a16="http://schemas.microsoft.com/office/drawing/2014/main" id="{13D0E391-2F46-4FCE-B4F1-78C0E495E923}"/>
              </a:ext>
            </a:extLst>
          </p:cNvPr>
          <p:cNvSpPr txBox="1">
            <a:spLocks/>
          </p:cNvSpPr>
          <p:nvPr/>
        </p:nvSpPr>
        <p:spPr>
          <a:xfrm>
            <a:off x="2911232" y="4675614"/>
            <a:ext cx="1349388" cy="4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3" name="Cím 5">
            <a:extLst>
              <a:ext uri="{FF2B5EF4-FFF2-40B4-BE49-F238E27FC236}">
                <a16:creationId xmlns:a16="http://schemas.microsoft.com/office/drawing/2014/main" id="{29C98E23-2D9A-4869-B0E0-928F1179B7E3}"/>
              </a:ext>
            </a:extLst>
          </p:cNvPr>
          <p:cNvSpPr txBox="1">
            <a:spLocks/>
          </p:cNvSpPr>
          <p:nvPr/>
        </p:nvSpPr>
        <p:spPr>
          <a:xfrm>
            <a:off x="4090372" y="4635311"/>
            <a:ext cx="1331640" cy="39788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5" name="Cím 5">
            <a:extLst>
              <a:ext uri="{FF2B5EF4-FFF2-40B4-BE49-F238E27FC236}">
                <a16:creationId xmlns:a16="http://schemas.microsoft.com/office/drawing/2014/main" id="{CC808F0D-54E0-4EB4-AA5F-DF567A1D354A}"/>
              </a:ext>
            </a:extLst>
          </p:cNvPr>
          <p:cNvSpPr txBox="1">
            <a:spLocks/>
          </p:cNvSpPr>
          <p:nvPr/>
        </p:nvSpPr>
        <p:spPr>
          <a:xfrm>
            <a:off x="6651989" y="5767882"/>
            <a:ext cx="1555651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6" name="Cím 5">
            <a:extLst>
              <a:ext uri="{FF2B5EF4-FFF2-40B4-BE49-F238E27FC236}">
                <a16:creationId xmlns:a16="http://schemas.microsoft.com/office/drawing/2014/main" id="{A5BD0953-15FE-4A19-94BD-78D38ACDA874}"/>
              </a:ext>
            </a:extLst>
          </p:cNvPr>
          <p:cNvSpPr txBox="1">
            <a:spLocks/>
          </p:cNvSpPr>
          <p:nvPr/>
        </p:nvSpPr>
        <p:spPr>
          <a:xfrm>
            <a:off x="6780346" y="2216135"/>
            <a:ext cx="1475656" cy="63263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Cím 5">
            <a:extLst>
              <a:ext uri="{FF2B5EF4-FFF2-40B4-BE49-F238E27FC236}">
                <a16:creationId xmlns:a16="http://schemas.microsoft.com/office/drawing/2014/main" id="{0B5E1A83-7B66-4B18-B847-C5C47BCF4EA5}"/>
              </a:ext>
            </a:extLst>
          </p:cNvPr>
          <p:cNvSpPr txBox="1">
            <a:spLocks/>
          </p:cNvSpPr>
          <p:nvPr/>
        </p:nvSpPr>
        <p:spPr>
          <a:xfrm>
            <a:off x="3869873" y="4033694"/>
            <a:ext cx="1259632" cy="504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6A0FB42-250B-47A0-A539-0FE1563AC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63" y="408658"/>
            <a:ext cx="6811431" cy="510857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BC19A09-D628-411B-A866-BEB2934BF0C2}"/>
              </a:ext>
            </a:extLst>
          </p:cNvPr>
          <p:cNvSpPr txBox="1"/>
          <p:nvPr/>
        </p:nvSpPr>
        <p:spPr>
          <a:xfrm>
            <a:off x="467544" y="5767882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Szent Angéla Ferences Általános Iskola és Gimnázium</a:t>
            </a:r>
          </a:p>
          <a:p>
            <a:r>
              <a:rPr lang="hu-HU" b="1" dirty="0" err="1"/>
              <a:t>Szutterné</a:t>
            </a:r>
            <a:r>
              <a:rPr lang="hu-HU" b="1" dirty="0"/>
              <a:t> Víz Lívia Olga</a:t>
            </a:r>
          </a:p>
          <a:p>
            <a:r>
              <a:rPr lang="hu-HU" dirty="0">
                <a:solidFill>
                  <a:srgbClr val="FF0000"/>
                </a:solidFill>
              </a:rPr>
              <a:t>Ujjtudatosság fejlesztése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36787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2465</TotalTime>
  <Words>1290</Words>
  <Application>Microsoft Office PowerPoint</Application>
  <PresentationFormat>Diavetítés a képernyőre (4:3 oldalarány)</PresentationFormat>
  <Paragraphs>153</Paragraphs>
  <Slides>31</Slides>
  <Notes>30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fejlődési eltérések leírása Morton –Frith (1995) modellje alapján</dc:title>
  <dc:creator>User</dc:creator>
  <cp:lastModifiedBy>Judit</cp:lastModifiedBy>
  <cp:revision>238</cp:revision>
  <dcterms:created xsi:type="dcterms:W3CDTF">2018-05-13T09:52:25Z</dcterms:created>
  <dcterms:modified xsi:type="dcterms:W3CDTF">2024-06-14T16:19:06Z</dcterms:modified>
</cp:coreProperties>
</file>